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2" r:id="rId3"/>
    <p:sldId id="274" r:id="rId4"/>
    <p:sldId id="275" r:id="rId5"/>
    <p:sldId id="257" r:id="rId6"/>
    <p:sldId id="258" r:id="rId7"/>
    <p:sldId id="259" r:id="rId8"/>
    <p:sldId id="260" r:id="rId9"/>
    <p:sldId id="261" r:id="rId10"/>
    <p:sldId id="262" r:id="rId11"/>
    <p:sldId id="270" r:id="rId12"/>
    <p:sldId id="266" r:id="rId13"/>
    <p:sldId id="268" r:id="rId14"/>
    <p:sldId id="269" r:id="rId15"/>
    <p:sldId id="273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FFB9F-6F3F-4B89-A6AC-410F98099AA2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84C1-2AA0-448F-9AB1-F0E6EC569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D84C1-2AA0-448F-9AB1-F0E6EC569DA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9076F-1912-49D6-AF10-7653A22653B7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NHEITbanner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5157192"/>
            <a:ext cx="4680520" cy="17008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71600" y="1340768"/>
            <a:ext cx="71287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Trend Micro Deployment</a:t>
            </a:r>
          </a:p>
          <a:p>
            <a:pPr algn="ctr"/>
            <a:endParaRPr lang="en-US" sz="5400" dirty="0" smtClean="0"/>
          </a:p>
          <a:p>
            <a:pPr algn="ctr"/>
            <a:r>
              <a:rPr lang="en-US" sz="2800" dirty="0" smtClean="0"/>
              <a:t>Kelvin </a:t>
            </a:r>
            <a:r>
              <a:rPr lang="en-US" sz="2800" dirty="0" smtClean="0"/>
              <a:t>Hwang</a:t>
            </a:r>
          </a:p>
          <a:p>
            <a:pPr algn="ctr"/>
            <a:r>
              <a:rPr lang="en-US" sz="2800" dirty="0" smtClean="0"/>
              <a:t>IT Services</a:t>
            </a:r>
            <a:endParaRPr lang="en-US" sz="2800" dirty="0" smtClean="0"/>
          </a:p>
          <a:p>
            <a:pPr algn="ctr"/>
            <a:r>
              <a:rPr lang="en-US" sz="2800" dirty="0" smtClean="0"/>
              <a:t>University of Windsor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Solution - Web Reputation Service (Continue)</a:t>
            </a:r>
          </a:p>
          <a:p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Security Levels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0000CC"/>
                </a:solidFill>
              </a:rPr>
              <a:t>High</a:t>
            </a:r>
            <a:r>
              <a:rPr lang="en-US" sz="3200" dirty="0" smtClean="0"/>
              <a:t>: Blocks URLs that are unrated, a Web threat, very likely to be a Web threat, or likely to be a Web threat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0000CC"/>
                </a:solidFill>
              </a:rPr>
              <a:t>Medium</a:t>
            </a:r>
            <a:r>
              <a:rPr lang="en-US" sz="3200" dirty="0" smtClean="0"/>
              <a:t>: Blocks URLs that are unrated, a Web threat, or very likely to be a Web threat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40934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Solution - Web Reputation Service (Continue)</a:t>
            </a:r>
          </a:p>
          <a:p>
            <a:endParaRPr lang="en-US" sz="2000" dirty="0" smtClean="0"/>
          </a:p>
          <a:p>
            <a:pPr marL="1200150" lvl="1" indent="-742950"/>
            <a:r>
              <a:rPr lang="en-US" sz="3200" b="1" dirty="0" smtClean="0">
                <a:solidFill>
                  <a:srgbClr val="0000CC"/>
                </a:solidFill>
              </a:rPr>
              <a:t>3. Medium-low</a:t>
            </a:r>
            <a:r>
              <a:rPr lang="en-US" sz="3200" dirty="0" smtClean="0"/>
              <a:t>: Blocks URLs that are a</a:t>
            </a:r>
          </a:p>
          <a:p>
            <a:pPr marL="1657350" lvl="2" indent="-742950"/>
            <a:r>
              <a:rPr lang="en-US" sz="3200" dirty="0" smtClean="0"/>
              <a:t>Web threat or very likely to be a Web</a:t>
            </a:r>
          </a:p>
          <a:p>
            <a:pPr marL="1657350" lvl="2" indent="-742950"/>
            <a:r>
              <a:rPr lang="en-US" sz="3200" dirty="0" smtClean="0"/>
              <a:t>threat </a:t>
            </a:r>
          </a:p>
          <a:p>
            <a:pPr marL="1200150" lvl="1" indent="-742950"/>
            <a:r>
              <a:rPr lang="en-US" sz="3200" b="1" dirty="0" smtClean="0">
                <a:solidFill>
                  <a:srgbClr val="0000CC"/>
                </a:solidFill>
              </a:rPr>
              <a:t>4. Low</a:t>
            </a:r>
            <a:r>
              <a:rPr lang="en-US" sz="3200" dirty="0" smtClean="0"/>
              <a:t>: Blocks only URLs that are a Web</a:t>
            </a:r>
          </a:p>
          <a:p>
            <a:pPr marL="742950" indent="-742950"/>
            <a:r>
              <a:rPr lang="en-US" sz="3200" dirty="0" smtClean="0"/>
              <a:t>	 threat </a:t>
            </a:r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47705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Test &amp; Results</a:t>
            </a:r>
          </a:p>
          <a:p>
            <a:endParaRPr lang="en-US" sz="2000" dirty="0" smtClean="0"/>
          </a:p>
          <a:p>
            <a:r>
              <a:rPr lang="en-US" sz="3200" dirty="0" smtClean="0">
                <a:solidFill>
                  <a:srgbClr val="0000CC"/>
                </a:solidFill>
              </a:rPr>
              <a:t>Monday – Friday, 9AM – 3PM October 2007</a:t>
            </a:r>
          </a:p>
          <a:p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15,000 </a:t>
            </a:r>
            <a:r>
              <a:rPr lang="en-US" sz="3200" dirty="0" smtClean="0"/>
              <a:t>URLs Blocked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41%</a:t>
            </a:r>
            <a:r>
              <a:rPr lang="en-US" sz="3200" dirty="0" smtClean="0"/>
              <a:t> reduction in the number of infected machines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81%</a:t>
            </a:r>
            <a:r>
              <a:rPr lang="en-US" sz="3200" dirty="0" smtClean="0"/>
              <a:t> reduction in the number of detected malware. 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0000CC"/>
                </a:solidFill>
              </a:rPr>
              <a:t>One</a:t>
            </a:r>
            <a:r>
              <a:rPr lang="en-US" sz="3200" dirty="0" smtClean="0"/>
              <a:t> unblock request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49552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Overall Experience</a:t>
            </a:r>
          </a:p>
          <a:p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 Trend Micro deployment in 2002 (</a:t>
            </a:r>
            <a:r>
              <a:rPr lang="en-US" sz="3200" b="1" dirty="0" smtClean="0">
                <a:solidFill>
                  <a:srgbClr val="FF0000"/>
                </a:solidFill>
              </a:rPr>
              <a:t>quarantined malware 300 - 400 daily</a:t>
            </a:r>
            <a:r>
              <a:rPr lang="en-US" sz="3200" dirty="0" smtClean="0"/>
              <a:t>)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 Add new </a:t>
            </a:r>
            <a:r>
              <a:rPr lang="en-US" sz="3200" dirty="0" smtClean="0"/>
              <a:t>protection </a:t>
            </a:r>
            <a:r>
              <a:rPr lang="en-US" sz="3200" dirty="0" smtClean="0"/>
              <a:t>without extra equipment: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0000CC"/>
                </a:solidFill>
              </a:rPr>
              <a:t>Intrusion Defense Firewall </a:t>
            </a:r>
            <a:r>
              <a:rPr lang="en-US" sz="3200" dirty="0" err="1" smtClean="0"/>
              <a:t>Plugin</a:t>
            </a:r>
            <a:endParaRPr lang="en-US" sz="3200" dirty="0" smtClean="0"/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0000CC"/>
                </a:solidFill>
              </a:rPr>
              <a:t>Trend Micro Security for Mac </a:t>
            </a:r>
            <a:r>
              <a:rPr lang="en-US" sz="3200" dirty="0" err="1" smtClean="0"/>
              <a:t>Plugin</a:t>
            </a:r>
            <a:endParaRPr lang="en-US" sz="3200" dirty="0" smtClean="0"/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0000CC"/>
                </a:solidFill>
              </a:rPr>
              <a:t>Mobil Security </a:t>
            </a:r>
            <a:r>
              <a:rPr lang="en-US" sz="3200" dirty="0" err="1" smtClean="0"/>
              <a:t>Plugin</a:t>
            </a:r>
            <a:endParaRPr lang="en-US" sz="3200" dirty="0" smtClean="0"/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0000CC"/>
                </a:solidFill>
              </a:rPr>
              <a:t>Virtual Desktop Support </a:t>
            </a:r>
            <a:r>
              <a:rPr lang="en-US" sz="3200" dirty="0" err="1" smtClean="0"/>
              <a:t>Plugin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49552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Overall Experience (Continue)</a:t>
            </a:r>
          </a:p>
          <a:p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 Web Threat Protection (</a:t>
            </a:r>
            <a:r>
              <a:rPr lang="en-US" sz="3200" b="1" dirty="0" smtClean="0">
                <a:solidFill>
                  <a:srgbClr val="FF0000"/>
                </a:solidFill>
              </a:rPr>
              <a:t>30,000</a:t>
            </a:r>
            <a:r>
              <a:rPr lang="en-US" sz="3200" dirty="0" smtClean="0"/>
              <a:t> </a:t>
            </a:r>
            <a:r>
              <a:rPr lang="en-US" sz="3200" dirty="0" smtClean="0"/>
              <a:t>URLs </a:t>
            </a:r>
            <a:r>
              <a:rPr lang="en-US" sz="3200" dirty="0" smtClean="0"/>
              <a:t>blocked monthly) </a:t>
            </a:r>
          </a:p>
          <a:p>
            <a:pPr>
              <a:buFont typeface="Wingdings" pitchFamily="2" charset="2"/>
              <a:buChar char="q"/>
            </a:pPr>
            <a:r>
              <a:rPr lang="en-US" sz="3200" smtClean="0"/>
              <a:t> </a:t>
            </a:r>
            <a:r>
              <a:rPr lang="en-US" sz="3200" smtClean="0"/>
              <a:t>Device </a:t>
            </a:r>
            <a:r>
              <a:rPr lang="en-US" sz="3200" dirty="0" smtClean="0"/>
              <a:t>Control </a:t>
            </a:r>
            <a:r>
              <a:rPr lang="en-US" sz="3200" dirty="0" smtClean="0"/>
              <a:t>to handle </a:t>
            </a:r>
            <a:r>
              <a:rPr lang="en-US" sz="3200" b="1" dirty="0" err="1" smtClean="0">
                <a:solidFill>
                  <a:srgbClr val="FF0000"/>
                </a:solidFill>
              </a:rPr>
              <a:t>autorun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virus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 Helpdesk virus related calls: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2001 – </a:t>
            </a:r>
            <a:r>
              <a:rPr lang="en-US" sz="3200" b="1" dirty="0" smtClean="0">
                <a:solidFill>
                  <a:srgbClr val="FF0000"/>
                </a:solidFill>
              </a:rPr>
              <a:t>12 %</a:t>
            </a: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00B050"/>
                </a:solidFill>
              </a:rPr>
              <a:t>(</a:t>
            </a:r>
            <a:r>
              <a:rPr lang="en-US" sz="3200" b="1" dirty="0" smtClean="0">
                <a:solidFill>
                  <a:srgbClr val="00B050"/>
                </a:solidFill>
                <a:sym typeface="Wingdings" pitchFamily="2" charset="2"/>
              </a:rPr>
              <a:t>Before Trend Micro</a:t>
            </a:r>
            <a:r>
              <a:rPr lang="en-US" sz="3200" b="1" dirty="0" smtClean="0">
                <a:solidFill>
                  <a:srgbClr val="00B050"/>
                </a:solidFill>
              </a:rPr>
              <a:t>)</a:t>
            </a:r>
            <a:endParaRPr lang="en-US" sz="3200" dirty="0" smtClean="0"/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2009 – </a:t>
            </a:r>
            <a:r>
              <a:rPr lang="en-US" sz="3200" b="1" dirty="0" smtClean="0">
                <a:solidFill>
                  <a:srgbClr val="FF0000"/>
                </a:solidFill>
              </a:rPr>
              <a:t>0.4 %</a:t>
            </a: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00B050"/>
                </a:solidFill>
              </a:rPr>
              <a:t>(Productivity increased)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 Campus departments </a:t>
            </a:r>
            <a:r>
              <a:rPr lang="en-US" sz="3200" dirty="0" smtClean="0"/>
              <a:t>begin to use </a:t>
            </a:r>
            <a:r>
              <a:rPr lang="en-US" sz="3200" dirty="0" smtClean="0"/>
              <a:t>IT Services anti-virus solution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49552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Enough </a:t>
            </a:r>
            <a:r>
              <a:rPr lang="en-US" sz="4000" dirty="0" smtClean="0"/>
              <a:t>Protection?</a:t>
            </a:r>
            <a:endParaRPr lang="en-US" sz="4000" dirty="0" smtClean="0"/>
          </a:p>
          <a:p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 User Education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OS &amp; application </a:t>
            </a:r>
            <a:r>
              <a:rPr lang="en-US" sz="3200" b="1" dirty="0" smtClean="0">
                <a:solidFill>
                  <a:srgbClr val="0000CC"/>
                </a:solidFill>
              </a:rPr>
              <a:t>updates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Use </a:t>
            </a:r>
            <a:r>
              <a:rPr lang="en-US" sz="3200" b="1" dirty="0" smtClean="0">
                <a:solidFill>
                  <a:srgbClr val="0000CC"/>
                </a:solidFill>
              </a:rPr>
              <a:t>anti-virus</a:t>
            </a:r>
            <a:r>
              <a:rPr lang="en-US" sz="3200" dirty="0" smtClean="0"/>
              <a:t> application &amp; </a:t>
            </a:r>
            <a:r>
              <a:rPr lang="en-US" sz="3200" b="1" dirty="0" smtClean="0">
                <a:solidFill>
                  <a:srgbClr val="0000CC"/>
                </a:solidFill>
              </a:rPr>
              <a:t>firewall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Use different </a:t>
            </a:r>
            <a:r>
              <a:rPr lang="en-US" sz="3200" b="1" dirty="0" smtClean="0">
                <a:solidFill>
                  <a:srgbClr val="0000CC"/>
                </a:solidFill>
              </a:rPr>
              <a:t>web browser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Surfing carefully (Be careful with </a:t>
            </a:r>
          </a:p>
          <a:p>
            <a:pPr lvl="1"/>
            <a:r>
              <a:rPr lang="en-US" sz="3200" dirty="0" smtClean="0"/>
              <a:t>   </a:t>
            </a:r>
            <a:r>
              <a:rPr lang="en-US" sz="3200" b="1" dirty="0" smtClean="0">
                <a:solidFill>
                  <a:srgbClr val="0000CC"/>
                </a:solidFill>
              </a:rPr>
              <a:t>popup</a:t>
            </a:r>
            <a:r>
              <a:rPr lang="en-US" sz="3200" dirty="0" smtClean="0"/>
              <a:t>, </a:t>
            </a:r>
            <a:r>
              <a:rPr lang="en-US" sz="3200" b="1" dirty="0" smtClean="0">
                <a:solidFill>
                  <a:srgbClr val="0000CC"/>
                </a:solidFill>
              </a:rPr>
              <a:t>plug-ins</a:t>
            </a:r>
            <a:r>
              <a:rPr lang="en-US" sz="3200" dirty="0" smtClean="0"/>
              <a:t>, </a:t>
            </a:r>
            <a:r>
              <a:rPr lang="en-US" sz="3200" b="1" dirty="0" smtClean="0">
                <a:solidFill>
                  <a:srgbClr val="0000CC"/>
                </a:solidFill>
              </a:rPr>
              <a:t>warnings, links.…</a:t>
            </a:r>
            <a:r>
              <a:rPr lang="en-US" sz="3200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Disable </a:t>
            </a:r>
            <a:r>
              <a:rPr lang="en-US" sz="3200" b="1" dirty="0" err="1" smtClean="0">
                <a:solidFill>
                  <a:srgbClr val="0000CC"/>
                </a:solidFill>
              </a:rPr>
              <a:t>autorun</a:t>
            </a:r>
            <a:endParaRPr lang="en-US" sz="3200" dirty="0" smtClean="0"/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 Security compliance monitoring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Questions 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532453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Agenda</a:t>
            </a:r>
          </a:p>
          <a:p>
            <a:endParaRPr lang="en-US" sz="10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Definition of Malware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Malware Characteristics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Malware Evolution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Google’s Study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Challenges in Educational Environment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Solution - Web Reputation Service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Test &amp; Results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Overall Experience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Enough </a:t>
            </a:r>
            <a:r>
              <a:rPr lang="en-US" sz="2800" dirty="0" smtClean="0"/>
              <a:t>Protection?</a:t>
            </a: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Questions 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49552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Definition of Malware</a:t>
            </a:r>
          </a:p>
          <a:p>
            <a:endParaRPr lang="en-US" sz="2000" dirty="0" smtClean="0"/>
          </a:p>
          <a:p>
            <a:pPr>
              <a:buFont typeface="Wingdings" pitchFamily="2" charset="2"/>
              <a:buNone/>
            </a:pPr>
            <a:r>
              <a:rPr lang="en-US" sz="3200" dirty="0" smtClean="0"/>
              <a:t>A </a:t>
            </a:r>
            <a:r>
              <a:rPr lang="en-US" sz="3200" b="1" dirty="0" smtClean="0">
                <a:solidFill>
                  <a:srgbClr val="FF0000"/>
                </a:solidFill>
              </a:rPr>
              <a:t>malicious software </a:t>
            </a:r>
            <a:r>
              <a:rPr lang="en-US" sz="3200" dirty="0" smtClean="0"/>
              <a:t>that is designed to specifically damage or disrupt a system, such as:</a:t>
            </a:r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 lvl="1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Virus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Worm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Trojan Horse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Bot</a:t>
            </a:r>
            <a:endParaRPr lang="en-US"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34470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Malware Characteristics</a:t>
            </a:r>
          </a:p>
          <a:p>
            <a:endParaRPr lang="en-US" sz="4000" dirty="0" smtClean="0"/>
          </a:p>
          <a:p>
            <a:endParaRPr lang="en-US" sz="4000" dirty="0" smtClean="0"/>
          </a:p>
          <a:p>
            <a:endParaRPr lang="en-US" sz="4000" dirty="0" smtClean="0"/>
          </a:p>
          <a:p>
            <a:endParaRPr lang="en-US" sz="4000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492896"/>
            <a:ext cx="7350125" cy="1992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52506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Malware Evolution</a:t>
            </a:r>
          </a:p>
          <a:p>
            <a:pPr marL="609600" indent="-609600">
              <a:lnSpc>
                <a:spcPct val="90000"/>
              </a:lnSpc>
            </a:pPr>
            <a:endParaRPr lang="en-US" sz="2000" dirty="0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q"/>
            </a:pPr>
            <a:r>
              <a:rPr lang="en-US" sz="3200" b="1" dirty="0" smtClean="0">
                <a:solidFill>
                  <a:srgbClr val="00B050"/>
                </a:solidFill>
              </a:rPr>
              <a:t>Diskettes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q"/>
            </a:pPr>
            <a:r>
              <a:rPr lang="en-US" sz="3200" b="1" dirty="0" smtClean="0">
                <a:solidFill>
                  <a:srgbClr val="00B050"/>
                </a:solidFill>
              </a:rPr>
              <a:t>Network shares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q"/>
            </a:pPr>
            <a:r>
              <a:rPr lang="en-US" sz="3200" b="1" dirty="0" smtClean="0">
                <a:solidFill>
                  <a:srgbClr val="00B050"/>
                </a:solidFill>
              </a:rPr>
              <a:t>Email</a:t>
            </a:r>
            <a:r>
              <a:rPr lang="en-US" sz="3200" dirty="0" smtClean="0"/>
              <a:t> </a:t>
            </a:r>
            <a:r>
              <a:rPr lang="en-US" sz="3200" dirty="0" smtClean="0"/>
              <a:t>(e.g. </a:t>
            </a:r>
            <a:r>
              <a:rPr lang="en-US" sz="3200" dirty="0" err="1" smtClean="0"/>
              <a:t>LoveLetter</a:t>
            </a:r>
            <a:r>
              <a:rPr lang="en-US" sz="3200" dirty="0" smtClean="0"/>
              <a:t> </a:t>
            </a:r>
            <a:r>
              <a:rPr lang="en-US" sz="3200" dirty="0" smtClean="0"/>
              <a:t>email worm)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q"/>
            </a:pPr>
            <a:r>
              <a:rPr lang="en-US" sz="3200" b="1" dirty="0" smtClean="0">
                <a:solidFill>
                  <a:srgbClr val="00B050"/>
                </a:solidFill>
              </a:rPr>
              <a:t>Peer to Peer networks (P2P)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q"/>
            </a:pPr>
            <a:r>
              <a:rPr lang="en-US" sz="3200" b="1" dirty="0" smtClean="0">
                <a:solidFill>
                  <a:srgbClr val="00B050"/>
                </a:solidFill>
              </a:rPr>
              <a:t>The World Wide Web</a:t>
            </a:r>
          </a:p>
          <a:p>
            <a:pPr marL="609600" indent="-609600">
              <a:lnSpc>
                <a:spcPct val="90000"/>
              </a:lnSpc>
            </a:pPr>
            <a:endParaRPr lang="en-US" sz="2000" dirty="0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/>
              <a:t>Reasons:</a:t>
            </a:r>
          </a:p>
          <a:p>
            <a:pPr marL="1066800" lvl="1" indent="-6096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00FF"/>
                </a:solidFill>
              </a:rPr>
              <a:t>Malicious file size is getting bigger</a:t>
            </a:r>
          </a:p>
          <a:p>
            <a:pPr marL="1066800" lvl="1" indent="-6096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00FF"/>
                </a:solidFill>
              </a:rPr>
              <a:t>End users have more knowledge</a:t>
            </a:r>
          </a:p>
          <a:p>
            <a:pPr marL="1066800" lvl="1" indent="-6096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00FF"/>
                </a:solidFill>
              </a:rPr>
              <a:t>Use of Mobile code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489364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Google’s Study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The Ghost In The Browser – Analysis of Web-based Malware </a:t>
            </a:r>
            <a:r>
              <a:rPr lang="en-US" sz="2800" b="1" dirty="0" smtClean="0"/>
              <a:t>(</a:t>
            </a:r>
            <a:r>
              <a:rPr lang="en-US" sz="2800" dirty="0" err="1" smtClean="0"/>
              <a:t>Niels</a:t>
            </a:r>
            <a:r>
              <a:rPr lang="en-US" sz="2800" dirty="0" smtClean="0"/>
              <a:t> </a:t>
            </a:r>
            <a:r>
              <a:rPr lang="en-US" sz="2800" dirty="0" err="1" smtClean="0"/>
              <a:t>Provos</a:t>
            </a:r>
            <a:r>
              <a:rPr lang="en-US" sz="2800" dirty="0" smtClean="0"/>
              <a:t>, Dean McNamee, Panayiotis </a:t>
            </a:r>
            <a:r>
              <a:rPr lang="en-US" sz="2800" dirty="0" err="1" smtClean="0"/>
              <a:t>Mavrommatis</a:t>
            </a:r>
            <a:r>
              <a:rPr lang="en-US" sz="2800" dirty="0" smtClean="0"/>
              <a:t>, </a:t>
            </a:r>
            <a:r>
              <a:rPr lang="en-US" sz="2800" dirty="0" err="1" smtClean="0"/>
              <a:t>Ke</a:t>
            </a:r>
            <a:r>
              <a:rPr lang="en-US" sz="2800" dirty="0" smtClean="0"/>
              <a:t> Wang and </a:t>
            </a:r>
            <a:r>
              <a:rPr lang="en-US" sz="2800" dirty="0" err="1" smtClean="0"/>
              <a:t>Nagendra</a:t>
            </a:r>
            <a:r>
              <a:rPr lang="en-US" sz="2800" dirty="0" smtClean="0"/>
              <a:t> </a:t>
            </a:r>
            <a:r>
              <a:rPr lang="en-US" sz="2800" dirty="0" err="1" smtClean="0"/>
              <a:t>Modadugu</a:t>
            </a:r>
            <a:r>
              <a:rPr lang="en-US" sz="2800" dirty="0" smtClean="0"/>
              <a:t> Google, Inc.)	</a:t>
            </a:r>
          </a:p>
          <a:p>
            <a:pPr>
              <a:buNone/>
            </a:pPr>
            <a:r>
              <a:rPr lang="en-US" sz="2800" dirty="0" smtClean="0"/>
              <a:t>Google closely analyzed </a:t>
            </a:r>
            <a:r>
              <a:rPr lang="en-US" sz="2800" b="1" dirty="0" smtClean="0">
                <a:solidFill>
                  <a:srgbClr val="FF0000"/>
                </a:solidFill>
              </a:rPr>
              <a:t>4.5 million </a:t>
            </a:r>
            <a:r>
              <a:rPr lang="en-US" sz="2800" dirty="0" smtClean="0"/>
              <a:t>web pages over the course of a year (</a:t>
            </a:r>
            <a:r>
              <a:rPr lang="en-US" sz="2800" b="1" dirty="0" smtClean="0">
                <a:solidFill>
                  <a:srgbClr val="00B050"/>
                </a:solidFill>
              </a:rPr>
              <a:t>March 2006 – March 2007</a:t>
            </a:r>
            <a:r>
              <a:rPr lang="en-US" sz="2800" dirty="0" smtClean="0"/>
              <a:t>) and found that approximately </a:t>
            </a:r>
            <a:r>
              <a:rPr lang="en-US" sz="2800" b="1" dirty="0" smtClean="0">
                <a:solidFill>
                  <a:srgbClr val="FF0000"/>
                </a:solidFill>
              </a:rPr>
              <a:t>10 %</a:t>
            </a:r>
            <a:r>
              <a:rPr lang="en-US" sz="2800" dirty="0" smtClean="0"/>
              <a:t>, or </a:t>
            </a:r>
            <a:r>
              <a:rPr lang="en-US" sz="2800" b="1" dirty="0" smtClean="0">
                <a:solidFill>
                  <a:srgbClr val="FF0000"/>
                </a:solidFill>
              </a:rPr>
              <a:t>450,000</a:t>
            </a:r>
            <a:r>
              <a:rPr lang="en-US" sz="2800" dirty="0" smtClean="0"/>
              <a:t>, had the capability of installing malware </a:t>
            </a:r>
            <a:r>
              <a:rPr lang="en-US" sz="2800" b="1" i="1" dirty="0" smtClean="0">
                <a:solidFill>
                  <a:srgbClr val="FF0000"/>
                </a:solidFill>
              </a:rPr>
              <a:t>without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users' knowledge. 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49552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Challenges in Educational </a:t>
            </a:r>
            <a:r>
              <a:rPr lang="en-US" sz="4000" dirty="0" smtClean="0"/>
              <a:t>Environment</a:t>
            </a:r>
          </a:p>
          <a:p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Academic </a:t>
            </a:r>
            <a:r>
              <a:rPr lang="en-US" sz="3600" b="1" dirty="0" smtClean="0">
                <a:solidFill>
                  <a:srgbClr val="FF0000"/>
                </a:solidFill>
              </a:rPr>
              <a:t>Freedom.</a:t>
            </a:r>
            <a:r>
              <a:rPr lang="en-US" sz="3600" dirty="0" smtClean="0"/>
              <a:t> </a:t>
            </a:r>
            <a:r>
              <a:rPr lang="en-US" sz="3600" dirty="0" smtClean="0"/>
              <a:t>Campus community is sensitive to:</a:t>
            </a:r>
            <a:endParaRPr lang="en-US" sz="3600" dirty="0" smtClean="0"/>
          </a:p>
          <a:p>
            <a:pPr lvl="1">
              <a:buFont typeface="Arial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0000CC"/>
                </a:solidFill>
              </a:rPr>
              <a:t>Blocking</a:t>
            </a:r>
          </a:p>
          <a:p>
            <a:pPr lvl="1">
              <a:buFont typeface="Arial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0000CC"/>
                </a:solidFill>
              </a:rPr>
              <a:t>Filtering</a:t>
            </a:r>
          </a:p>
          <a:p>
            <a:pPr lvl="1">
              <a:buFont typeface="Arial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0000CC"/>
                </a:solidFill>
              </a:rPr>
              <a:t>Logging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 smtClean="0"/>
              <a:t> Local Administrator Rights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44627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Solution - Web Reputation Service</a:t>
            </a:r>
          </a:p>
          <a:p>
            <a:endParaRPr lang="en-US" sz="2000" dirty="0" smtClean="0"/>
          </a:p>
          <a:p>
            <a:r>
              <a:rPr lang="en-US" sz="3200" b="1" dirty="0" smtClean="0">
                <a:solidFill>
                  <a:srgbClr val="FF0000"/>
                </a:solidFill>
              </a:rPr>
              <a:t>Prevention is always better than treatment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Web Reputation works in </a:t>
            </a:r>
            <a:r>
              <a:rPr lang="en-US" sz="3200" b="1" dirty="0" smtClean="0">
                <a:solidFill>
                  <a:srgbClr val="FF0000"/>
                </a:solidFill>
              </a:rPr>
              <a:t>real time </a:t>
            </a:r>
            <a:r>
              <a:rPr lang="en-US" sz="3200" dirty="0" smtClean="0"/>
              <a:t>to prevent both </a:t>
            </a:r>
            <a:r>
              <a:rPr lang="en-US" sz="3200" b="1" dirty="0" smtClean="0">
                <a:solidFill>
                  <a:srgbClr val="FF0000"/>
                </a:solidFill>
              </a:rPr>
              <a:t>users</a:t>
            </a:r>
            <a:r>
              <a:rPr lang="en-US" sz="3200" dirty="0" smtClean="0"/>
              <a:t> and </a:t>
            </a:r>
            <a:r>
              <a:rPr lang="en-US" sz="3200" b="1" dirty="0" smtClean="0">
                <a:solidFill>
                  <a:srgbClr val="FF0000"/>
                </a:solidFill>
              </a:rPr>
              <a:t>applications</a:t>
            </a:r>
            <a:r>
              <a:rPr lang="en-US" sz="3200" dirty="0" smtClean="0"/>
              <a:t> from accessing malicious or infiltrated websites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 Credit check for Web sites (</a:t>
            </a:r>
            <a:r>
              <a:rPr lang="en-US" sz="3200" b="1" dirty="0" smtClean="0">
                <a:solidFill>
                  <a:srgbClr val="0000FF"/>
                </a:solidFill>
              </a:rPr>
              <a:t>Check before visit)</a:t>
            </a:r>
            <a:endParaRPr lang="en-US" sz="3200" dirty="0" smtClean="0"/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Based on </a:t>
            </a:r>
            <a:r>
              <a:rPr lang="en-US" sz="3200" b="1" dirty="0" smtClean="0">
                <a:solidFill>
                  <a:srgbClr val="FF0000"/>
                </a:solidFill>
              </a:rPr>
              <a:t>threats</a:t>
            </a:r>
            <a:r>
              <a:rPr lang="en-US" sz="3200" dirty="0" smtClean="0"/>
              <a:t> not categories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49552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Solution - Web Reputation Service (Continue)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3600" dirty="0" smtClean="0"/>
              <a:t>Web site “reputation” score is assigned based on: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Threat Types </a:t>
            </a:r>
          </a:p>
          <a:p>
            <a:pPr lvl="1">
              <a:buNone/>
            </a:pPr>
            <a:r>
              <a:rPr lang="en-US" sz="3600" dirty="0" smtClean="0"/>
              <a:t>1. "</a:t>
            </a:r>
            <a:r>
              <a:rPr lang="en-US" sz="3600" b="1" dirty="0" smtClean="0">
                <a:solidFill>
                  <a:srgbClr val="0000CC"/>
                </a:solidFill>
              </a:rPr>
              <a:t>a Web threat</a:t>
            </a:r>
            <a:r>
              <a:rPr lang="en-US" sz="3600" dirty="0" smtClean="0"/>
              <a:t>" </a:t>
            </a:r>
          </a:p>
          <a:p>
            <a:pPr lvl="1">
              <a:buNone/>
            </a:pPr>
            <a:r>
              <a:rPr lang="en-US" sz="3600" dirty="0" smtClean="0"/>
              <a:t>2. "</a:t>
            </a:r>
            <a:r>
              <a:rPr lang="en-US" sz="3600" b="1" dirty="0" smtClean="0">
                <a:solidFill>
                  <a:srgbClr val="0000CC"/>
                </a:solidFill>
              </a:rPr>
              <a:t>very likely to be a Web threat</a:t>
            </a:r>
            <a:r>
              <a:rPr lang="en-US" sz="3600" dirty="0" smtClean="0"/>
              <a:t>"</a:t>
            </a:r>
          </a:p>
          <a:p>
            <a:pPr lvl="1">
              <a:buNone/>
            </a:pPr>
            <a:r>
              <a:rPr lang="en-US" sz="3600" dirty="0" smtClean="0"/>
              <a:t>3. "</a:t>
            </a:r>
            <a:r>
              <a:rPr lang="en-US" sz="3600" b="1" dirty="0" smtClean="0">
                <a:solidFill>
                  <a:srgbClr val="0000CC"/>
                </a:solidFill>
              </a:rPr>
              <a:t>likely to be a Web threat</a:t>
            </a:r>
            <a:r>
              <a:rPr lang="en-US" sz="3600" dirty="0" smtClean="0"/>
              <a:t>"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</TotalTime>
  <Words>558</Words>
  <Application>Microsoft Office PowerPoint</Application>
  <PresentationFormat>On-screen Show (4:3)</PresentationFormat>
  <Paragraphs>113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G.W. Stephan</dc:creator>
  <cp:lastModifiedBy>Kelvin</cp:lastModifiedBy>
  <cp:revision>178</cp:revision>
  <dcterms:created xsi:type="dcterms:W3CDTF">2011-04-21T16:39:18Z</dcterms:created>
  <dcterms:modified xsi:type="dcterms:W3CDTF">2011-05-24T21:57:46Z</dcterms:modified>
</cp:coreProperties>
</file>